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70" r:id="rId3"/>
    <p:sldId id="271" r:id="rId4"/>
    <p:sldId id="257" r:id="rId5"/>
    <p:sldId id="275" r:id="rId6"/>
    <p:sldId id="258" r:id="rId7"/>
    <p:sldId id="259" r:id="rId8"/>
    <p:sldId id="260" r:id="rId9"/>
    <p:sldId id="261" r:id="rId10"/>
    <p:sldId id="264" r:id="rId11"/>
    <p:sldId id="262" r:id="rId12"/>
    <p:sldId id="263" r:id="rId13"/>
    <p:sldId id="265" r:id="rId14"/>
    <p:sldId id="266" r:id="rId15"/>
    <p:sldId id="281" r:id="rId16"/>
    <p:sldId id="279" r:id="rId17"/>
    <p:sldId id="280" r:id="rId18"/>
    <p:sldId id="267" r:id="rId19"/>
    <p:sldId id="268" r:id="rId20"/>
    <p:sldId id="277" r:id="rId21"/>
    <p:sldId id="273" r:id="rId22"/>
    <p:sldId id="269" r:id="rId23"/>
    <p:sldId id="278" r:id="rId24"/>
    <p:sldId id="282" r:id="rId25"/>
    <p:sldId id="283" r:id="rId26"/>
    <p:sldId id="274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133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2444743220267472E-2"/>
          <c:y val="2.9073609092110486E-2"/>
          <c:w val="0.88776965187927304"/>
          <c:h val="0.7773704464584875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OpenGL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F7A-4EC1-848E-9CC5314525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Cairo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71.33</c:v>
                </c:pt>
                <c:pt idx="1">
                  <c:v>131.33000000000001</c:v>
                </c:pt>
                <c:pt idx="2">
                  <c:v>220.44</c:v>
                </c:pt>
                <c:pt idx="3">
                  <c:v>350.55</c:v>
                </c:pt>
                <c:pt idx="4">
                  <c:v>500.8</c:v>
                </c:pt>
                <c:pt idx="5">
                  <c:v>690.23</c:v>
                </c:pt>
                <c:pt idx="6">
                  <c:v>746.96</c:v>
                </c:pt>
                <c:pt idx="7">
                  <c:v>768.67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F7A-4EC1-848E-9CC5314525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Graphics2D</c:v>
                </c:pt>
              </c:strCache>
            </c:strRef>
          </c:tx>
          <c:spPr>
            <a:ln w="19050"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triangle"/>
            <c:size val="7"/>
            <c:spPr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8.35</c:v>
                </c:pt>
                <c:pt idx="1">
                  <c:v>18.89</c:v>
                </c:pt>
                <c:pt idx="2">
                  <c:v>44.31</c:v>
                </c:pt>
                <c:pt idx="3">
                  <c:v>112.68</c:v>
                </c:pt>
                <c:pt idx="4">
                  <c:v>207.19</c:v>
                </c:pt>
                <c:pt idx="5">
                  <c:v>308.64999999999998</c:v>
                </c:pt>
                <c:pt idx="6">
                  <c:v>466.92</c:v>
                </c:pt>
                <c:pt idx="7">
                  <c:v>521.29999999999995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F7A-4EC1-848E-9CC53145250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4847616"/>
        <c:axId val="164849536"/>
      </c:scatterChart>
      <c:valAx>
        <c:axId val="164847616"/>
        <c:scaling>
          <c:orientation val="minMax"/>
          <c:max val="17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Уровень</a:t>
                </a:r>
                <a:r>
                  <a:rPr lang="ru-RU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зума</a:t>
                </a:r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49536"/>
        <c:crosses val="autoZero"/>
        <c:crossBetween val="midCat"/>
      </c:valAx>
      <c:valAx>
        <c:axId val="16484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Тайлов</a:t>
                </a:r>
                <a:r>
                  <a:rPr lang="ru-RU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секунду</a:t>
                </a:r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9142419601837688E-3"/>
              <c:y val="0.290929845610186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47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2444743220267472E-2"/>
          <c:y val="2.9073609092110486E-2"/>
          <c:w val="0.88776965187927304"/>
          <c:h val="0.7773704464584875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OpenGL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97.39</c:v>
                </c:pt>
                <c:pt idx="1">
                  <c:v>152.07</c:v>
                </c:pt>
                <c:pt idx="2">
                  <c:v>225.7</c:v>
                </c:pt>
                <c:pt idx="3">
                  <c:v>348.08</c:v>
                </c:pt>
                <c:pt idx="4">
                  <c:v>308.01</c:v>
                </c:pt>
                <c:pt idx="5">
                  <c:v>505.54</c:v>
                </c:pt>
                <c:pt idx="6">
                  <c:v>622.36</c:v>
                </c:pt>
                <c:pt idx="7">
                  <c:v>755.86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04B-4E1D-89A3-9A73AC270F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Cairo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34.049999999999997</c:v>
                </c:pt>
                <c:pt idx="1">
                  <c:v>53.56</c:v>
                </c:pt>
                <c:pt idx="2">
                  <c:v>73.11</c:v>
                </c:pt>
                <c:pt idx="3">
                  <c:v>126.97</c:v>
                </c:pt>
                <c:pt idx="4">
                  <c:v>99.15</c:v>
                </c:pt>
                <c:pt idx="5">
                  <c:v>209.61</c:v>
                </c:pt>
                <c:pt idx="6">
                  <c:v>281.87</c:v>
                </c:pt>
                <c:pt idx="7">
                  <c:v>405.22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04B-4E1D-89A3-9A73AC270F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Graphics2D</c:v>
                </c:pt>
              </c:strCache>
            </c:strRef>
          </c:tx>
          <c:spPr>
            <a:ln w="19050"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triangle"/>
            <c:size val="7"/>
            <c:spPr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2.35</c:v>
                </c:pt>
                <c:pt idx="1">
                  <c:v>5.32</c:v>
                </c:pt>
                <c:pt idx="2">
                  <c:v>9.5299999999999994</c:v>
                </c:pt>
                <c:pt idx="3">
                  <c:v>24.32</c:v>
                </c:pt>
                <c:pt idx="4">
                  <c:v>15.7</c:v>
                </c:pt>
                <c:pt idx="5">
                  <c:v>59.62</c:v>
                </c:pt>
                <c:pt idx="6">
                  <c:v>117.24</c:v>
                </c:pt>
                <c:pt idx="7">
                  <c:v>190.65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04B-4E1D-89A3-9A73AC270FE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4847616"/>
        <c:axId val="164849536"/>
      </c:scatterChart>
      <c:valAx>
        <c:axId val="164847616"/>
        <c:scaling>
          <c:orientation val="minMax"/>
          <c:max val="17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Уровень</a:t>
                </a:r>
                <a:r>
                  <a:rPr lang="ru-RU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зума</a:t>
                </a:r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49536"/>
        <c:crosses val="autoZero"/>
        <c:crossBetween val="midCat"/>
      </c:valAx>
      <c:valAx>
        <c:axId val="16484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Тайлов</a:t>
                </a:r>
                <a:r>
                  <a:rPr lang="ru-RU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секунду</a:t>
                </a:r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9142419601837688E-3"/>
              <c:y val="0.290929845610186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47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D100B-F80C-43CC-8CE1-7FF031043E6E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1A2DD-ED7F-4F31-8485-F29572D23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8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ru-RU" dirty="0"/>
              <a:t>в 2,5 раза быстрее </a:t>
            </a:r>
            <a:r>
              <a:rPr lang="en-US" dirty="0" err="1"/>
              <a:t>cairo</a:t>
            </a:r>
            <a:r>
              <a:rPr lang="en-US" dirty="0"/>
              <a:t>, </a:t>
            </a:r>
            <a:r>
              <a:rPr lang="ru-RU" dirty="0"/>
              <a:t>а</a:t>
            </a:r>
            <a:r>
              <a:rPr lang="en-US" dirty="0"/>
              <a:t> </a:t>
            </a:r>
            <a:r>
              <a:rPr lang="en-US" dirty="0" err="1"/>
              <a:t>cairo</a:t>
            </a:r>
            <a:r>
              <a:rPr lang="ru-RU" dirty="0"/>
              <a:t> в 6,5 раза быстрее </a:t>
            </a:r>
            <a:r>
              <a:rPr lang="en-US" dirty="0"/>
              <a:t>graphics2d.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Стоимость </a:t>
            </a:r>
            <a:r>
              <a:rPr lang="en-US" dirty="0"/>
              <a:t>433</a:t>
            </a:r>
            <a:r>
              <a:rPr lang="ru-RU" dirty="0"/>
              <a:t> рублей на 1 человека пиковой нагрузки.</a:t>
            </a:r>
            <a:r>
              <a:rPr lang="en-US" dirty="0"/>
              <a:t> </a:t>
            </a:r>
            <a:r>
              <a:rPr lang="ru-RU" dirty="0"/>
              <a:t>При 10 </a:t>
            </a:r>
            <a:r>
              <a:rPr lang="ru-RU" dirty="0" err="1"/>
              <a:t>тайлах</a:t>
            </a:r>
            <a:r>
              <a:rPr lang="ru-RU" dirty="0"/>
              <a:t> в секунду в самом </a:t>
            </a:r>
            <a:r>
              <a:rPr lang="ru-RU"/>
              <a:t>худшем случае.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9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A9F8-DD90-4A72-9CB2-4E27AD05A64D}" type="datetime1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5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2CB7-2787-4C88-877F-F3F4C11A14F4}" type="datetime1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9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85D9-2946-4836-B358-1CC609D1B454}" type="datetime1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94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5ED6-2F42-4CA4-8357-D6C7B921D24F}" type="datetime1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8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102CF-628E-4730-88E2-C57B09E6BC15}" type="datetime1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0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23D0-5682-4D65-9497-5900E7720E34}" type="datetime1">
              <a:rPr lang="en-US" smtClean="0"/>
              <a:t>14-Mar-18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5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1A96-CD56-434D-87FB-2DD4AB681FE7}" type="datetime1">
              <a:rPr lang="en-US" smtClean="0"/>
              <a:t>14-Mar-18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DFE55-6C3E-491E-8CC5-341D177D0588}" type="datetime1">
              <a:rPr lang="en-US" smtClean="0"/>
              <a:t>14-Mar-18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AD65-351D-41E9-AB08-F027CD404432}" type="datetime1">
              <a:rPr lang="en-US" smtClean="0"/>
              <a:t>14-Mar-18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7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969F3B-4C54-4ACC-B46C-8E6895C9FCD4}" type="datetime1">
              <a:rPr lang="en-US" smtClean="0"/>
              <a:t>14-Mar-18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1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E62-C215-4F30-BC06-D40A8FF3738C}" type="datetime1">
              <a:rPr lang="en-US" smtClean="0"/>
              <a:t>14-Mar-18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0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54F146A-9C46-4451-948D-18C22627D40C}" type="datetime1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6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A27B-4CD2-4FDF-B750-A00FF5A48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Тепловая карта предложений жилья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74ABA-5574-4F4A-9BB9-E0C6E8CE0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Медяновский Олег Вячеславович</a:t>
            </a:r>
          </a:p>
          <a:p>
            <a:pPr algn="r"/>
            <a:r>
              <a:rPr lang="ru-RU" dirty="0"/>
              <a:t>Москва, Шаг в будущее,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818C3-91A5-4C7F-9602-385A1A1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5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F115-B7F7-49CD-9937-FAD5258E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Квадродерево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A1A6F-18BE-42D3-B5AB-BCD6A1BA4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buFont typeface="Arial" panose="020B0604020202020204" pitchFamily="34" charset="0"/>
                  <a:buChar char="•"/>
                </a:pPr>
                <a:r>
                  <a:rPr lang="ru-RU" sz="2200" dirty="0"/>
                  <a:t>Используется для оптимизации поиска объектов на плоскости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ru-RU" sz="2200" dirty="0"/>
                  <a:t>Минимальный дополнительный расход памяти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ru-RU" sz="2200" dirty="0"/>
                  <a:t>Поиск в среднем за </a:t>
                </a:r>
                <a:r>
                  <a:rPr lang="en-US" sz="2200" dirty="0"/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A1A6F-18BE-42D3-B5AB-BCD6A1BA4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7656A-BE96-4412-8EA2-0A42AC2D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8434B-6E02-4F4C-9FE1-52B2C5F6B8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108" y="2172163"/>
            <a:ext cx="4160940" cy="41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3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97CE-D0D0-437C-A737-97E04B83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591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67278-33E9-42CF-89A7-4FFF050D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68" r="-38668"/>
          <a:stretch/>
        </p:blipFill>
        <p:spPr>
          <a:xfrm>
            <a:off x="609600" y="142875"/>
            <a:ext cx="10972800" cy="6187609"/>
          </a:xfrm>
          <a:solidFill>
            <a:schemeClr val="bg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A77C45-B626-4DD7-B24C-99838028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2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6103-461A-4D6F-A9B6-EE96E80C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7EBF9-B1AF-41B9-B748-AA09803DC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26" r="-38626"/>
          <a:stretch/>
        </p:blipFill>
        <p:spPr>
          <a:xfrm>
            <a:off x="609600" y="143827"/>
            <a:ext cx="10972800" cy="61904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41B3B4-C5C8-4FE9-AEF3-1327A275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64A2A0-D2AD-4A34-87D3-436D46003A84}"/>
              </a:ext>
            </a:extLst>
          </p:cNvPr>
          <p:cNvSpPr/>
          <p:nvPr/>
        </p:nvSpPr>
        <p:spPr>
          <a:xfrm>
            <a:off x="0" y="0"/>
            <a:ext cx="12191999" cy="6337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ut2">
            <a:hlinkClick r:id="" action="ppaction://media"/>
            <a:extLst>
              <a:ext uri="{FF2B5EF4-FFF2-40B4-BE49-F238E27FC236}">
                <a16:creationId xmlns:a16="http://schemas.microsoft.com/office/drawing/2014/main" id="{090A297F-886A-42C7-8C7F-7473AF58F1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5911" y="147293"/>
            <a:ext cx="6200175" cy="6190488"/>
          </a:xfrm>
          <a:ln>
            <a:noFill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59497-E427-44AB-9E0F-14BF5204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1D9FC-CF70-4091-A60F-83CD0634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Дорожный граф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DC3E-023E-4F41-8D58-03AEFA846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Дороги в данных </a:t>
            </a:r>
            <a:r>
              <a:rPr lang="en-US" sz="2200" dirty="0" err="1"/>
              <a:t>openstreetmap</a:t>
            </a:r>
            <a:r>
              <a:rPr lang="ru-RU" sz="2200" dirty="0"/>
              <a:t> уже образуют граф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Маршруты общественного транспорта плохо стандартизированы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F07B2-2968-4029-B67A-B780E07D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8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A3FB4-942E-4CD4-AE64-3AA4D214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38EAD-D5F5-417A-AE70-0E6E2384FA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812800"/>
            <a:ext cx="5943600" cy="551905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6300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EED2-D28D-441A-80D8-700CE4DC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1AF64-3E53-4B02-9A83-AE07E323147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817745"/>
            <a:ext cx="5943600" cy="55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34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6FBC6-9F4A-4364-B5D8-E793C3D4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5A2F4-D5AE-4EB8-BAA5-65B869CF05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822960"/>
            <a:ext cx="5943600" cy="55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9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A74C-6650-47DE-ADA0-059A8735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дорожного графа</a:t>
            </a:r>
            <a:endParaRPr lang="en-US" dirty="0"/>
          </a:p>
        </p:txBody>
      </p:sp>
      <p:pic>
        <p:nvPicPr>
          <p:cNvPr id="4" name="GraphCalcBoth">
            <a:hlinkClick r:id="" action="ppaction://media"/>
            <a:extLst>
              <a:ext uri="{FF2B5EF4-FFF2-40B4-BE49-F238E27FC236}">
                <a16:creationId xmlns:a16="http://schemas.microsoft.com/office/drawing/2014/main" id="{9201FBEB-9023-44E2-9BED-915130DAD0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7210" y="2306026"/>
            <a:ext cx="8637580" cy="402420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B13AB-2D05-4D24-BCF7-1342CD860846}"/>
              </a:ext>
            </a:extLst>
          </p:cNvPr>
          <p:cNvSpPr txBox="1"/>
          <p:nvPr/>
        </p:nvSpPr>
        <p:spPr>
          <a:xfrm>
            <a:off x="3046538" y="1837027"/>
            <a:ext cx="13437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В глубину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9BFA5-8BDA-46FF-9CA0-908AF1978F6A}"/>
              </a:ext>
            </a:extLst>
          </p:cNvPr>
          <p:cNvSpPr txBox="1"/>
          <p:nvPr/>
        </p:nvSpPr>
        <p:spPr>
          <a:xfrm>
            <a:off x="7652247" y="1837027"/>
            <a:ext cx="1493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ширину</a:t>
            </a:r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F9B41-2C8A-404E-BE97-E04B621B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4638-6BC0-4B1E-8E98-78C5A377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dirty="0"/>
              <a:t>Отрисовка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A90B-7038-4DFA-B9FC-39B4C7C92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07297"/>
            <a:ext cx="10058400" cy="1024890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ru-RU" sz="2200" dirty="0"/>
              <a:t>Предложения: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Необходимо </a:t>
            </a:r>
            <a:r>
              <a:rPr lang="ru-RU" sz="2200" dirty="0" err="1"/>
              <a:t>отрисовывать</a:t>
            </a:r>
            <a:r>
              <a:rPr lang="ru-RU" sz="2200" dirty="0"/>
              <a:t> полигоны с цветом согласно градиенту.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8740-7307-423B-9CDB-00337B77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8BD6E-1526-44CB-BDB4-781AAD870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78842"/>
            <a:ext cx="7315200" cy="3657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4021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4291-F513-4575-856D-69400B29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B1E8B-3EA3-4DAF-9825-C9C2C0D92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EC460-5713-44AA-BF6A-1A5F66A1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46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1AAA-CFA1-4D87-8E99-9994BD33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dirty="0"/>
              <a:t>Отрисовка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34801-B28D-4C34-9D3E-87AF11E53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0597"/>
            <a:ext cx="10447020" cy="792691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ru-RU" sz="2200" dirty="0"/>
              <a:t>Транспортная доступность: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2200" dirty="0"/>
              <a:t>Необходимо отрисовать граф, с цветом соответствующим удаленности вершин.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D6E91-916A-445C-81E9-B8B36B6B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9A2F65-4398-4E5C-B2C4-A3B907416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76525"/>
            <a:ext cx="7315200" cy="36576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3431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A154-D28C-4F39-A9B4-1E2BD7DB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скорости отрисовки предложений разными средствами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961D2-58BB-466D-9A12-1859565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AFA6F96-CC29-4EB7-919A-E3EB2FD6DD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974104"/>
              </p:ext>
            </p:extLst>
          </p:nvPr>
        </p:nvGraphicFramePr>
        <p:xfrm>
          <a:off x="1679655" y="1862357"/>
          <a:ext cx="8832689" cy="44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052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9581-A66E-4C44-90F5-3E8C7689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скорости отрисовки дорожного графа разными средствами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94C220-1BB8-4EBD-8B67-A35741720B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135876"/>
              </p:ext>
            </p:extLst>
          </p:nvPr>
        </p:nvGraphicFramePr>
        <p:xfrm>
          <a:off x="1679655" y="1862357"/>
          <a:ext cx="8832689" cy="44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99D52-79BC-47A6-B89B-7B1C189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18A6-E532-4D45-889D-54E32B0C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Решенные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68CE5-5561-4123-B012-C552E145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Маршруты общественного транспорта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Производительность приложения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Ошибка в библиотеке </a:t>
            </a:r>
            <a:r>
              <a:rPr lang="en-US" dirty="0" err="1"/>
              <a:t>cairo</a:t>
            </a:r>
            <a:r>
              <a:rPr lang="ru-RU" dirty="0"/>
              <a:t> при смешение цветов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Необходимость уместится в 4гб памяти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Обрезание полигонов</a:t>
            </a:r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0D3B9-FAC5-477A-B4D6-A8DDA37D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3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02F4-E44F-4A85-A759-6CA443F7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9A41BE-6A00-47A8-BDB5-DB645758C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869722"/>
            <a:ext cx="8229600" cy="4457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C0ED9-41E0-4C27-A8C4-AF7EAFA1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25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4C76-5592-4FA0-9C13-7541B2E1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E6F572-9DA5-4E44-B701-8B456B059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69722"/>
            <a:ext cx="8229600" cy="4457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95FD0-8078-4277-948C-F209B7AE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1D63-BA17-4997-B1C8-C4E29DD3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2FA-8F8A-4AA1-91DF-4E6C1815B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К сожалению получившийся продукт не является самостоятельным, но он является готовым к использованию инструментом. Его можно сделать как частью существующего агрегатора жилья, так и построить собственный на его основе.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11997-6709-4521-BA82-32BE319A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63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77E1-49E1-4CA5-9372-9D29A6BF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CCB58-7C1E-47F9-9942-F085A13B7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2CA57-9F00-401F-A2D7-722C7EFB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0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0015-97C2-46AF-9F7A-2EB49269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BF0F4-4FCB-457F-9BA2-44BEE789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Проблема:</a:t>
            </a:r>
            <a:endParaRPr lang="en-US" dirty="0"/>
          </a:p>
          <a:p>
            <a:r>
              <a:rPr lang="ru-RU" dirty="0"/>
              <a:t>Из-за большого числа предложений жилья пользователям требуется много усилий для его поиска с помощью старых средств.</a:t>
            </a:r>
            <a:endParaRPr lang="en-US" dirty="0"/>
          </a:p>
          <a:p>
            <a:endParaRPr lang="ru-RU" dirty="0"/>
          </a:p>
          <a:p>
            <a:endParaRPr lang="en-US" dirty="0"/>
          </a:p>
          <a:p>
            <a:r>
              <a:rPr lang="ru-RU" dirty="0"/>
              <a:t>Цель:</a:t>
            </a:r>
          </a:p>
          <a:p>
            <a:r>
              <a:rPr lang="ru-RU" dirty="0"/>
              <a:t>Создать продукт, который позволит минимизировать затраты времени и сил при поиске жилья продавцу и покупателю.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E7FBD-08F2-4B4B-88D5-277D6243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73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32D8-59F3-4095-A843-83965FB6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Рынок жилья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D7F9B-B0B4-4751-824C-6BB88B008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 Москве около 100 000 предложений (</a:t>
            </a:r>
            <a:r>
              <a:rPr lang="en-US" dirty="0"/>
              <a:t>cian.ru)</a:t>
            </a:r>
            <a:r>
              <a:rPr lang="ru-RU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На карте видно лишь наличие предложений в определенной точке</a:t>
            </a:r>
            <a:r>
              <a:rPr lang="en-US" dirty="0"/>
              <a:t>/</a:t>
            </a:r>
            <a:r>
              <a:rPr lang="ru-RU" dirty="0"/>
              <a:t>области.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pPr marL="201168" lvl="1" indent="0">
              <a:buNone/>
            </a:pPr>
            <a:r>
              <a:rPr lang="ru-RU" dirty="0"/>
              <a:t>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0050D-0580-40AB-ABFC-879E99C1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66" y="2571384"/>
            <a:ext cx="6687068" cy="37614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3DFB-8C26-48D4-8E3A-E65A7B19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5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ABD6-915F-4D8A-9BDB-EE27633E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2304C-6832-4CFD-8456-8F6D75F46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BE5D6-E44B-49DC-8D6A-712687F8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CF6A8-0BF6-4AEC-A04C-C2A7E2F85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68" y="2574308"/>
            <a:ext cx="6684264" cy="37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0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D380-0EDA-4626-8705-9DEC0EF5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Принципы отображения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B56F-DA7E-4621-8B21-F22B67AE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81576" cy="2152108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Вместо использования маркеров, раскрашивать дома в цвет, зависящий от цены.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Для демонстрации транспортной доступности раскрашивать дороги.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57B0E-4017-46D8-B2DD-E59DDD410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70" y="4849631"/>
            <a:ext cx="8663210" cy="1443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246D1F-4612-41F8-AB84-F0B703CC3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70" y="3429000"/>
            <a:ext cx="8663210" cy="1443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01AF4-8051-4860-AE1A-3AF567E828B3}"/>
              </a:ext>
            </a:extLst>
          </p:cNvPr>
          <p:cNvSpPr txBox="1"/>
          <p:nvPr/>
        </p:nvSpPr>
        <p:spPr>
          <a:xfrm>
            <a:off x="4853210" y="2861389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Градиенты цветов: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8F948-DC65-4FFA-8B18-B46D07FA20B7}"/>
              </a:ext>
            </a:extLst>
          </p:cNvPr>
          <p:cNvSpPr txBox="1"/>
          <p:nvPr/>
        </p:nvSpPr>
        <p:spPr>
          <a:xfrm>
            <a:off x="1097280" y="3587274"/>
            <a:ext cx="203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предложений</a:t>
            </a:r>
            <a:r>
              <a:rPr lang="en-US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55B2D-6649-4620-A704-CD83DDADD91B}"/>
              </a:ext>
            </a:extLst>
          </p:cNvPr>
          <p:cNvSpPr txBox="1"/>
          <p:nvPr/>
        </p:nvSpPr>
        <p:spPr>
          <a:xfrm>
            <a:off x="1097280" y="498587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дальности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3DFA6-6BD9-4549-8230-D927082E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49DD-9BEF-4600-88D0-D876022D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данных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4C191-99EF-49CB-A25D-AE8698C6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sz="2200" dirty="0"/>
              <a:t>Cian.ru:</a:t>
            </a:r>
            <a:endParaRPr lang="ru-RU" sz="2200" dirty="0"/>
          </a:p>
          <a:p>
            <a:pPr marL="201168" lvl="1" indent="0">
              <a:buNone/>
            </a:pPr>
            <a:endParaRPr lang="ru-RU" dirty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ru-RU" dirty="0"/>
          </a:p>
          <a:p>
            <a:pPr marL="201168" lvl="1" indent="0">
              <a:buNone/>
            </a:pPr>
            <a:endParaRPr lang="ru-RU" dirty="0"/>
          </a:p>
          <a:p>
            <a:pPr marL="201168" lvl="1" indent="0">
              <a:buNone/>
            </a:pPr>
            <a:endParaRPr lang="ru-RU" dirty="0"/>
          </a:p>
          <a:p>
            <a:pPr marL="201168" lvl="1" indent="0">
              <a:buNone/>
            </a:pPr>
            <a:r>
              <a:rPr lang="en-US" sz="2200" dirty="0"/>
              <a:t>Openstreetmap.org:</a:t>
            </a:r>
            <a:endParaRPr lang="ru-RU" sz="2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ru-RU" sz="2200" dirty="0"/>
              <a:t>Геоданные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2200" dirty="0"/>
              <a:t>Тайлы карты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18B2E-F8B6-4970-AF30-E8639B00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29081-8D66-4894-B3BB-B441766C1967}"/>
              </a:ext>
            </a:extLst>
          </p:cNvPr>
          <p:cNvSpPr txBox="1"/>
          <p:nvPr/>
        </p:nvSpPr>
        <p:spPr>
          <a:xfrm>
            <a:off x="1558946" y="2327365"/>
            <a:ext cx="15776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Площадь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Цена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Этаж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Адрес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96B21-A72F-40A3-92C0-7267D072FA38}"/>
              </a:ext>
            </a:extLst>
          </p:cNvPr>
          <p:cNvSpPr txBox="1"/>
          <p:nvPr/>
        </p:nvSpPr>
        <p:spPr>
          <a:xfrm>
            <a:off x="2936246" y="2312974"/>
            <a:ext cx="2858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Площадь кухни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Балкон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Количество комнат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Лифт</a:t>
            </a:r>
          </a:p>
        </p:txBody>
      </p:sp>
    </p:spTree>
    <p:extLst>
      <p:ext uri="{BB962C8B-B14F-4D97-AF65-F5344CB8AC3E}">
        <p14:creationId xmlns:p14="http://schemas.microsoft.com/office/powerpoint/2010/main" val="376616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FE6F-A0CA-4AE1-B1F0-BD470444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2A3DD-2950-4727-86B6-C0C580097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5" y="4728449"/>
            <a:ext cx="3128291" cy="1558932"/>
          </a:xfrm>
        </p:spPr>
      </p:pic>
      <p:sp>
        <p:nvSpPr>
          <p:cNvPr id="5" name="AutoShape 4" descr="http://nginx.org/nginx.png">
            <a:extLst>
              <a:ext uri="{FF2B5EF4-FFF2-40B4-BE49-F238E27FC236}">
                <a16:creationId xmlns:a16="http://schemas.microsoft.com/office/drawing/2014/main" id="{50276F1C-3C8A-4558-9DA6-5099C6377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DC6A9-E607-4DCE-A932-89C6EA9E3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43200"/>
            <a:ext cx="33528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893E53-0622-4E64-8CDC-42CE6F98F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8"/>
          <a:stretch/>
        </p:blipFill>
        <p:spPr>
          <a:xfrm>
            <a:off x="5753462" y="2146313"/>
            <a:ext cx="3352800" cy="20314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2B104-1718-4EF3-8C48-1DAAC26D9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B26B2-6E1E-41C6-8365-7C4A23F0B90A}"/>
              </a:ext>
            </a:extLst>
          </p:cNvPr>
          <p:cNvSpPr txBox="1"/>
          <p:nvPr/>
        </p:nvSpPr>
        <p:spPr>
          <a:xfrm>
            <a:off x="1653231" y="2373868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Основной веб сервер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F3496-B149-4CCC-A5D3-E2847367CF1B}"/>
              </a:ext>
            </a:extLst>
          </p:cNvPr>
          <p:cNvSpPr txBox="1"/>
          <p:nvPr/>
        </p:nvSpPr>
        <p:spPr>
          <a:xfrm>
            <a:off x="5585447" y="1870948"/>
            <a:ext cx="368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Основной язык программирования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77799-110B-4379-8F95-88EAFBEC88FF}"/>
              </a:ext>
            </a:extLst>
          </p:cNvPr>
          <p:cNvSpPr txBox="1"/>
          <p:nvPr/>
        </p:nvSpPr>
        <p:spPr>
          <a:xfrm>
            <a:off x="6371333" y="4340761"/>
            <a:ext cx="211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Веб сервер для </a:t>
            </a:r>
            <a:r>
              <a:rPr lang="en-U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51595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5A8D-22FC-4662-B255-AFFA6259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сервера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30F0B-3649-473E-BEB3-A17C376669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05" t="-767" r="-140"/>
          <a:stretch/>
        </p:blipFill>
        <p:spPr>
          <a:xfrm>
            <a:off x="1097281" y="1737361"/>
            <a:ext cx="9913620" cy="45967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BF9D5-7C5C-4B20-A45A-5EC19E24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573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3925</TotalTime>
  <Words>356</Words>
  <Application>Microsoft Office PowerPoint</Application>
  <PresentationFormat>Widescreen</PresentationFormat>
  <Paragraphs>111</Paragraphs>
  <Slides>27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Retrospect</vt:lpstr>
      <vt:lpstr>Тепловая карта предложений жилья</vt:lpstr>
      <vt:lpstr>PowerPoint Presentation</vt:lpstr>
      <vt:lpstr>Цель</vt:lpstr>
      <vt:lpstr>Рынок жилья</vt:lpstr>
      <vt:lpstr>PowerPoint Presentation</vt:lpstr>
      <vt:lpstr>Принципы отображения</vt:lpstr>
      <vt:lpstr>Источники данных</vt:lpstr>
      <vt:lpstr>Инструменты</vt:lpstr>
      <vt:lpstr>Структура сервера</vt:lpstr>
      <vt:lpstr>Квадродерево</vt:lpstr>
      <vt:lpstr>PowerPoint Presentation</vt:lpstr>
      <vt:lpstr>PowerPoint Presentation</vt:lpstr>
      <vt:lpstr>PowerPoint Presentation</vt:lpstr>
      <vt:lpstr>Дорожный граф</vt:lpstr>
      <vt:lpstr>PowerPoint Presentation</vt:lpstr>
      <vt:lpstr>PowerPoint Presentation</vt:lpstr>
      <vt:lpstr>PowerPoint Presentation</vt:lpstr>
      <vt:lpstr>Расчет дорожного графа</vt:lpstr>
      <vt:lpstr>Отрисовка</vt:lpstr>
      <vt:lpstr>Отрисовка</vt:lpstr>
      <vt:lpstr>Сравнение скорости отрисовки предложений разными средствами</vt:lpstr>
      <vt:lpstr>Сравнение скорости отрисовки дорожного графа разными средствами</vt:lpstr>
      <vt:lpstr>Решенные проблемы</vt:lpstr>
      <vt:lpstr>Итог</vt:lpstr>
      <vt:lpstr>PowerPoint Presentation</vt:lpstr>
      <vt:lpstr>Вывод</vt:lpstr>
      <vt:lpstr>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Olleggerr</dc:creator>
  <cp:lastModifiedBy>Olleggerr</cp:lastModifiedBy>
  <cp:revision>68</cp:revision>
  <dcterms:created xsi:type="dcterms:W3CDTF">2018-03-06T16:10:00Z</dcterms:created>
  <dcterms:modified xsi:type="dcterms:W3CDTF">2018-03-15T02:32:35Z</dcterms:modified>
</cp:coreProperties>
</file>